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4"/>
  </p:sldMasterIdLst>
  <p:notesMasterIdLst>
    <p:notesMasterId r:id="rId18"/>
  </p:notesMasterIdLst>
  <p:sldIdLst>
    <p:sldId id="256" r:id="rId5"/>
    <p:sldId id="257" r:id="rId6"/>
    <p:sldId id="328" r:id="rId7"/>
    <p:sldId id="329" r:id="rId8"/>
    <p:sldId id="322" r:id="rId9"/>
    <p:sldId id="341" r:id="rId10"/>
    <p:sldId id="330" r:id="rId11"/>
    <p:sldId id="331" r:id="rId12"/>
    <p:sldId id="339" r:id="rId13"/>
    <p:sldId id="342" r:id="rId14"/>
    <p:sldId id="343" r:id="rId15"/>
    <p:sldId id="325" r:id="rId16"/>
    <p:sldId id="334" r:id="rId1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A8AFA7E-23FC-5773-2979-516D8FD21927}" name="Martina Fonseca" initials="MF" userId="S::martina.fonseca@england.nhs.uk::4aa2b176-45a5-44ef-a346-a6ebb49c359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AD3"/>
    <a:srgbClr val="FAE3A5"/>
    <a:srgbClr val="008A80"/>
    <a:srgbClr val="55616A"/>
    <a:srgbClr val="FFF7F7"/>
    <a:srgbClr val="FF5050"/>
    <a:srgbClr val="CF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D97DB3-3AA2-41F8-A363-063542FCEA4E}">
  <a:tblStyle styleId="{4DD97DB3-3AA2-41F8-A363-063542FCEA4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144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b6ce3c80_5_12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gc6b6ce3c80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679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993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6701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4979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4242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6996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7829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9395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5515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59969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71b93b9d2_0_0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1171b93b9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574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-12844" y="870394"/>
            <a:ext cx="9156900" cy="436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311007" y="1131590"/>
            <a:ext cx="84963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>
                <a:solidFill>
                  <a:schemeClr val="dk1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>
                <a:solidFill>
                  <a:schemeClr val="dk1"/>
                </a:solidFill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r="20641"/>
          <a:stretch/>
        </p:blipFill>
        <p:spPr>
          <a:xfrm>
            <a:off x="7452324" y="188800"/>
            <a:ext cx="1146650" cy="6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4788024" y="0"/>
            <a:ext cx="4356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6300192" y="473199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68313" y="1131888"/>
            <a:ext cx="4032300" cy="3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marL="914400" lvl="1" indent="-31115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300"/>
              <a:buChar char="–"/>
              <a:defRPr sz="1300">
                <a:solidFill>
                  <a:srgbClr val="222222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200"/>
              <a:buChar char="•"/>
              <a:defRPr sz="1200">
                <a:solidFill>
                  <a:srgbClr val="222222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200"/>
              <a:buChar char="–"/>
              <a:defRPr sz="1200">
                <a:solidFill>
                  <a:srgbClr val="222222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200"/>
              <a:buChar char="»"/>
              <a:defRPr sz="1200">
                <a:solidFill>
                  <a:srgbClr val="222222"/>
                </a:solidFill>
              </a:defRPr>
            </a:lvl5pPr>
            <a:lvl6pPr marL="2743200" lvl="5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200"/>
              <a:buChar char="•"/>
              <a:defRPr sz="1200">
                <a:solidFill>
                  <a:srgbClr val="222222"/>
                </a:solidFill>
              </a:defRPr>
            </a:lvl6pPr>
            <a:lvl7pPr marL="3200400" lvl="6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200"/>
              <a:buChar char="•"/>
              <a:defRPr sz="1200">
                <a:solidFill>
                  <a:srgbClr val="222222"/>
                </a:solidFill>
              </a:defRPr>
            </a:lvl7pPr>
            <a:lvl8pPr marL="3657600" lvl="7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200"/>
              <a:buChar char="•"/>
              <a:defRPr sz="1200">
                <a:solidFill>
                  <a:srgbClr val="222222"/>
                </a:solidFill>
              </a:defRPr>
            </a:lvl8pPr>
            <a:lvl9pPr marL="4114800" lvl="8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22222"/>
              </a:buClr>
              <a:buSzPts val="1200"/>
              <a:buChar char="•"/>
              <a:defRPr sz="1200">
                <a:solidFill>
                  <a:srgbClr val="222222"/>
                </a:solidFill>
              </a:defRPr>
            </a:lvl9pPr>
          </a:lstStyle>
          <a:p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r="20641"/>
          <a:stretch/>
        </p:blipFill>
        <p:spPr>
          <a:xfrm>
            <a:off x="7452324" y="188800"/>
            <a:ext cx="1146650" cy="6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-12844" y="870394"/>
            <a:ext cx="9156900" cy="427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311007" y="1131590"/>
            <a:ext cx="84963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sz="1800">
                <a:solidFill>
                  <a:srgbClr val="FFFFFF"/>
                </a:solidFill>
              </a:defRPr>
            </a:lvl1pPr>
            <a:lvl2pPr marL="914400" lvl="1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Char char="–"/>
              <a:defRPr sz="1400">
                <a:solidFill>
                  <a:srgbClr val="FFFFFF"/>
                </a:solidFill>
              </a:defRPr>
            </a:lvl2pPr>
            <a:lvl3pPr marL="1371600" lvl="2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  <a:defRPr sz="1200">
                <a:solidFill>
                  <a:srgbClr val="FFFFFF"/>
                </a:solidFill>
              </a:defRPr>
            </a:lvl3pPr>
            <a:lvl4pPr marL="1828800" lvl="3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Char char="–"/>
              <a:defRPr sz="1200">
                <a:solidFill>
                  <a:srgbClr val="FFFFFF"/>
                </a:solidFill>
              </a:defRPr>
            </a:lvl4pPr>
            <a:lvl5pPr marL="2286000" lvl="4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Char char="»"/>
              <a:defRPr sz="1200">
                <a:solidFill>
                  <a:srgbClr val="FFFFFF"/>
                </a:solidFill>
              </a:defRPr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2">
            <a:alphaModFix/>
          </a:blip>
          <a:srcRect r="18606"/>
          <a:stretch/>
        </p:blipFill>
        <p:spPr>
          <a:xfrm>
            <a:off x="7351575" y="169700"/>
            <a:ext cx="1217625" cy="6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68313" y="1203598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5556">
          <p15:clr>
            <a:srgbClr val="F26B43"/>
          </p15:clr>
        </p15:guide>
        <p15:guide id="3" pos="204">
          <p15:clr>
            <a:srgbClr val="F26B43"/>
          </p15:clr>
        </p15:guide>
        <p15:guide id="4" orient="horz" pos="25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hyperlink" Target="mailto:martina.fonseca@nhs.net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 r="901"/>
          <a:stretch/>
        </p:blipFill>
        <p:spPr>
          <a:xfrm>
            <a:off x="0" y="2903475"/>
            <a:ext cx="9144002" cy="22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body" idx="4294967295"/>
          </p:nvPr>
        </p:nvSpPr>
        <p:spPr>
          <a:xfrm>
            <a:off x="273725" y="2212900"/>
            <a:ext cx="8603156" cy="6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spcBef>
                <a:spcPts val="0"/>
              </a:spcBef>
              <a:buClr>
                <a:srgbClr val="003087"/>
              </a:buClr>
              <a:buSzPts val="1500"/>
              <a:buNone/>
            </a:pPr>
            <a:r>
              <a:rPr lang="en-GB" sz="1100" b="1" dirty="0">
                <a:solidFill>
                  <a:schemeClr val="lt1"/>
                </a:solidFill>
              </a:rPr>
              <a:t>16 November 2022</a:t>
            </a:r>
          </a:p>
          <a:p>
            <a:pPr marL="0" indent="0">
              <a:spcBef>
                <a:spcPts val="0"/>
              </a:spcBef>
              <a:buSzPts val="1500"/>
              <a:buNone/>
            </a:pPr>
            <a:r>
              <a:rPr lang="en-GB" sz="1100" b="1" dirty="0">
                <a:solidFill>
                  <a:schemeClr val="lt1"/>
                </a:solidFill>
              </a:rPr>
              <a:t>Martina Fonseca, Senior Analyst</a:t>
            </a:r>
          </a:p>
          <a:p>
            <a:pPr marL="0" indent="0">
              <a:spcBef>
                <a:spcPts val="0"/>
              </a:spcBef>
              <a:buSzPts val="1500"/>
              <a:buNone/>
            </a:pPr>
            <a:r>
              <a:rPr lang="en-GB" sz="1100" b="1" dirty="0">
                <a:solidFill>
                  <a:schemeClr val="lt1"/>
                </a:solidFill>
              </a:rPr>
              <a:t>Digital Analytics and Research Team (DART), NHS England</a:t>
            </a:r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75281" y="917281"/>
            <a:ext cx="84963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buClr>
                <a:schemeClr val="accent5"/>
              </a:buClr>
              <a:buSzPts val="4400"/>
              <a:buNone/>
            </a:pPr>
            <a:r>
              <a:rPr lang="en-GB" sz="2000" b="1" dirty="0">
                <a:solidFill>
                  <a:schemeClr val="lt1"/>
                </a:solidFill>
              </a:rPr>
              <a:t>Use of discrete event simulation (</a:t>
            </a:r>
            <a:r>
              <a:rPr lang="en-GB" sz="2000" b="1" dirty="0" err="1">
                <a:solidFill>
                  <a:schemeClr val="lt1"/>
                </a:solidFill>
              </a:rPr>
              <a:t>RSimmer</a:t>
            </a:r>
            <a:r>
              <a:rPr lang="en-GB" sz="2000" b="1" dirty="0">
                <a:solidFill>
                  <a:schemeClr val="lt1"/>
                </a:solidFill>
              </a:rPr>
              <a:t>) as decision-aid</a:t>
            </a:r>
            <a:endParaRPr lang="en-US" dirty="0">
              <a:solidFill>
                <a:schemeClr val="lt1"/>
              </a:solidFill>
            </a:endParaRPr>
          </a:p>
          <a:p>
            <a:pPr marL="0" indent="0">
              <a:buSzPts val="4400"/>
              <a:buNone/>
            </a:pPr>
            <a:r>
              <a:rPr lang="en-GB" sz="2000" b="1" dirty="0">
                <a:solidFill>
                  <a:schemeClr val="lt1"/>
                </a:solidFill>
              </a:rPr>
              <a:t>in tackling ambulance response time breaches and handover delays</a:t>
            </a:r>
            <a:endParaRPr lang="en-GB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Results – resource usage</a:t>
            </a:r>
            <a:endParaRPr lang="en-US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5815D88-A419-6BC4-5451-7CA65281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4" y="1188168"/>
            <a:ext cx="3960000" cy="3960000"/>
          </a:xfrm>
          <a:prstGeom prst="rect">
            <a:avLst/>
          </a:prstGeom>
        </p:spPr>
      </p:pic>
      <p:pic>
        <p:nvPicPr>
          <p:cNvPr id="2" name="Picture 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DCE4800-4828-F51B-E8C4-348BF21B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88168"/>
            <a:ext cx="3960000" cy="396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66DB1-1300-4557-EBCC-2F75E6F2130C}"/>
              </a:ext>
            </a:extLst>
          </p:cNvPr>
          <p:cNvSpPr txBox="1"/>
          <p:nvPr/>
        </p:nvSpPr>
        <p:spPr>
          <a:xfrm>
            <a:off x="1601735" y="849611"/>
            <a:ext cx="994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Helvetica Neue"/>
              </a:rPr>
              <a:t>Baseline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11688-EFF4-AFC5-C935-47E37F51655B}"/>
              </a:ext>
            </a:extLst>
          </p:cNvPr>
          <p:cNvSpPr txBox="1"/>
          <p:nvPr/>
        </p:nvSpPr>
        <p:spPr>
          <a:xfrm>
            <a:off x="4101917" y="852793"/>
            <a:ext cx="5486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Helvetica Neue"/>
              </a:rPr>
              <a:t>Hypothetical intervention – redeployment to hospital site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48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Results – ambulances queuing</a:t>
            </a:r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9E6C2DA-BD64-C426-E667-E025EAA7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3" y="1151233"/>
            <a:ext cx="3960000" cy="39600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463B8071-7F25-5D03-821F-9BC7FE5C4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568" y="1176766"/>
            <a:ext cx="3960000" cy="396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A6EFF0-A9DD-5BD6-82E2-B3A56E733A23}"/>
              </a:ext>
            </a:extLst>
          </p:cNvPr>
          <p:cNvSpPr txBox="1"/>
          <p:nvPr/>
        </p:nvSpPr>
        <p:spPr>
          <a:xfrm>
            <a:off x="1601735" y="849611"/>
            <a:ext cx="994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Helvetica Neue"/>
              </a:rPr>
              <a:t>Baseline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DDA9E-E29D-DC57-2EE6-7800783C9247}"/>
              </a:ext>
            </a:extLst>
          </p:cNvPr>
          <p:cNvSpPr txBox="1"/>
          <p:nvPr/>
        </p:nvSpPr>
        <p:spPr>
          <a:xfrm>
            <a:off x="4101917" y="852793"/>
            <a:ext cx="5486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Helvetica Neue"/>
              </a:rPr>
              <a:t>Hypothetical intervention – redeployment to hospital site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041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Opportunities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9FC3B-8D6B-B260-EB7A-F0066BC7E36E}"/>
              </a:ext>
            </a:extLst>
          </p:cNvPr>
          <p:cNvSpPr txBox="1"/>
          <p:nvPr/>
        </p:nvSpPr>
        <p:spPr>
          <a:xfrm>
            <a:off x="118081" y="953782"/>
            <a:ext cx="8887374" cy="3231654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333333"/>
                </a:solidFill>
                <a:latin typeface="Helvetica Neue"/>
              </a:rPr>
              <a:t>Application areas:</a:t>
            </a:r>
          </a:p>
          <a:p>
            <a:endParaRPr lang="en-GB" sz="1200" b="1" dirty="0">
              <a:solidFill>
                <a:srgbClr val="333333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33333"/>
                </a:solidFill>
                <a:latin typeface="Helvetica Neue"/>
              </a:rPr>
              <a:t>Policy and intervention design (problem diagnosis; what-if modelling)</a:t>
            </a:r>
          </a:p>
          <a:p>
            <a:endParaRPr lang="en-GB" sz="1200" dirty="0">
              <a:solidFill>
                <a:srgbClr val="333333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33333"/>
                </a:solidFill>
                <a:latin typeface="Helvetica Neue"/>
              </a:rPr>
              <a:t>Setting operational guidance</a:t>
            </a:r>
          </a:p>
          <a:p>
            <a:endParaRPr lang="en-GB" sz="1200" dirty="0">
              <a:solidFill>
                <a:srgbClr val="333333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33333"/>
                </a:solidFill>
                <a:latin typeface="Helvetica Neue"/>
              </a:rPr>
              <a:t>Theory-based evaluation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333333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333333"/>
              </a:solidFill>
              <a:latin typeface="Helvetica Neue"/>
            </a:endParaRPr>
          </a:p>
          <a:p>
            <a:r>
              <a:rPr lang="en-GB" sz="1200" b="1" dirty="0">
                <a:solidFill>
                  <a:srgbClr val="333333"/>
                </a:solidFill>
                <a:latin typeface="Helvetica Neue"/>
              </a:rPr>
              <a:t>Avenues for potential development:</a:t>
            </a:r>
          </a:p>
          <a:p>
            <a:endParaRPr lang="en-GB" sz="1200" b="1" dirty="0">
              <a:solidFill>
                <a:srgbClr val="333333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33333"/>
                </a:solidFill>
                <a:latin typeface="Helvetica Neue"/>
              </a:rPr>
              <a:t>Use of event based data (ambulance CAD system; ambulance dataset) to improve demand profiles, parameters and validation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333333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33333"/>
                </a:solidFill>
                <a:latin typeface="Helvetica Neue"/>
              </a:rPr>
              <a:t>Multiple hospital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333333"/>
              </a:solidFill>
              <a:latin typeface="Helvetica Neue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333333"/>
                </a:solidFill>
                <a:latin typeface="Helvetica Neue"/>
              </a:rPr>
              <a:t>Demand distribution by other response categories or likelihood of see-and-treat or hear-and-treat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333333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8930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Thank you!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04D1C6-62E1-8FE6-00DF-6A492665C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3"/>
          <a:stretch/>
        </p:blipFill>
        <p:spPr>
          <a:xfrm>
            <a:off x="306370" y="3216859"/>
            <a:ext cx="812461" cy="884622"/>
          </a:xfrm>
          <a:prstGeom prst="rect">
            <a:avLst/>
          </a:prstGeom>
        </p:spPr>
      </p:pic>
      <p:pic>
        <p:nvPicPr>
          <p:cNvPr id="2050" name="Picture 2" descr="Business Process Analysis">
            <a:extLst>
              <a:ext uri="{FF2B5EF4-FFF2-40B4-BE49-F238E27FC236}">
                <a16:creationId xmlns:a16="http://schemas.microsoft.com/office/drawing/2014/main" id="{E7F22EE7-6B7D-AD4E-109C-A200A1F53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75" y="2726459"/>
            <a:ext cx="1044456" cy="40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306FAA-93C2-E9AA-3B48-BCD9E5590379}"/>
              </a:ext>
            </a:extLst>
          </p:cNvPr>
          <p:cNvSpPr txBox="1"/>
          <p:nvPr/>
        </p:nvSpPr>
        <p:spPr>
          <a:xfrm>
            <a:off x="467544" y="4185885"/>
            <a:ext cx="457892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SzPts val="1500"/>
              <a:buNone/>
            </a:pPr>
            <a:r>
              <a:rPr lang="en-GB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m</a:t>
            </a:r>
            <a:r>
              <a:rPr lang="en-GB" sz="1400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  <a:hlinkClick r:id="rId5"/>
              </a:rPr>
              <a:t>artina.fonseca@nhs.net</a:t>
            </a:r>
            <a:endParaRPr lang="en-GB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SzPts val="1500"/>
              <a:buNone/>
            </a:pPr>
            <a:endParaRPr lang="en-GB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spcBef>
                <a:spcPts val="0"/>
              </a:spcBef>
              <a:buSzPts val="1500"/>
              <a:buNone/>
            </a:pPr>
            <a:r>
              <a:rPr lang="en-GB" dirty="0">
                <a:solidFill>
                  <a:schemeClr val="l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github.com/nhsx/ambulance-DES</a:t>
            </a:r>
            <a:endParaRPr lang="en-GB" sz="1400" dirty="0">
              <a:solidFill>
                <a:schemeClr val="lt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2" name="Picture 4" descr="Github Logo transparent PNG - StickPNG">
            <a:extLst>
              <a:ext uri="{FF2B5EF4-FFF2-40B4-BE49-F238E27FC236}">
                <a16:creationId xmlns:a16="http://schemas.microsoft.com/office/drawing/2014/main" id="{E2551B35-6CA7-623C-A3D4-21D558349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6" y="4646531"/>
            <a:ext cx="271178" cy="26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mail - Free multimedia icons">
            <a:extLst>
              <a:ext uri="{FF2B5EF4-FFF2-40B4-BE49-F238E27FC236}">
                <a16:creationId xmlns:a16="http://schemas.microsoft.com/office/drawing/2014/main" id="{C1507941-4685-2E9F-856D-873C4607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1" y="4178958"/>
            <a:ext cx="367145" cy="36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6CFBBCD-E893-49CB-3C56-FD5B1EB061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754" r="2848" b="10222"/>
          <a:stretch/>
        </p:blipFill>
        <p:spPr>
          <a:xfrm>
            <a:off x="3351736" y="973591"/>
            <a:ext cx="5437910" cy="2835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BCB5B-48ED-EE03-D5FB-85C17B75A75B}"/>
              </a:ext>
            </a:extLst>
          </p:cNvPr>
          <p:cNvSpPr txBox="1"/>
          <p:nvPr/>
        </p:nvSpPr>
        <p:spPr>
          <a:xfrm>
            <a:off x="371474" y="1085850"/>
            <a:ext cx="25431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i="1" dirty="0"/>
              <a:t>With thanks to NHS England CDAO and DART colleagues.</a:t>
            </a:r>
          </a:p>
        </p:txBody>
      </p:sp>
    </p:spTree>
    <p:extLst>
      <p:ext uri="{BB962C8B-B14F-4D97-AF65-F5344CB8AC3E}">
        <p14:creationId xmlns:p14="http://schemas.microsoft.com/office/powerpoint/2010/main" val="2147119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09D773E-4EDB-3821-0EAD-708D7C6D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0" y="1037941"/>
            <a:ext cx="4238037" cy="3838065"/>
          </a:xfrm>
          <a:prstGeom prst="rect">
            <a:avLst/>
          </a:prstGeom>
        </p:spPr>
      </p:pic>
      <p:sp>
        <p:nvSpPr>
          <p:cNvPr id="12" name="Google Shape;85;p19">
            <a:extLst>
              <a:ext uri="{FF2B5EF4-FFF2-40B4-BE49-F238E27FC236}">
                <a16:creationId xmlns:a16="http://schemas.microsoft.com/office/drawing/2014/main" id="{36F77C65-BA4D-9A1F-681B-6C5E2061447D}"/>
              </a:ext>
            </a:extLst>
          </p:cNvPr>
          <p:cNvSpPr txBox="1">
            <a:spLocks/>
          </p:cNvSpPr>
          <p:nvPr/>
        </p:nvSpPr>
        <p:spPr>
          <a:xfrm>
            <a:off x="453690" y="79685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400" dirty="0"/>
              <a:t>Ambulance performance has deteriorated considerably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53690" y="79685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2400" dirty="0"/>
              <a:t>Ambulance performance has deteriorated considerably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309D773E-4EDB-3821-0EAD-708D7C6D2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0" y="1037941"/>
            <a:ext cx="4238037" cy="3838065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4BE7BA4-9969-181F-376F-4522069B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23" y="1037940"/>
            <a:ext cx="4442425" cy="37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2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4F85AC1-2E3B-4B53-582F-A2D08E1FE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1" b="54206"/>
          <a:stretch/>
        </p:blipFill>
        <p:spPr>
          <a:xfrm>
            <a:off x="133369" y="1656966"/>
            <a:ext cx="4972682" cy="242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EB38E1-A59D-D40D-C376-4095C11A45FA}"/>
              </a:ext>
            </a:extLst>
          </p:cNvPr>
          <p:cNvSpPr txBox="1"/>
          <p:nvPr/>
        </p:nvSpPr>
        <p:spPr>
          <a:xfrm>
            <a:off x="5234787" y="1024865"/>
            <a:ext cx="3682147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Much of it may not be in the sole direct gift of the ambulance service:</a:t>
            </a:r>
          </a:p>
          <a:p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A&amp;E availability for clinical handover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A&amp;E occupancy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Bed availability in admitted patient care</a:t>
            </a:r>
            <a:endParaRPr lang="pt-PT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Inpatient discharge (to home, social care,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For the ambulance setting, it is helpful though to understand:</a:t>
            </a:r>
          </a:p>
          <a:p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Magnitude of trade-off between handover delays and response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Impact of resourcing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latin typeface="Roboto" panose="02000000000000000000" pitchFamily="2" charset="0"/>
                <a:ea typeface="Roboto" panose="02000000000000000000" pitchFamily="2" charset="0"/>
              </a:rPr>
              <a:t>Impact of changes to job cycle time, demand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GB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Google Shape;85;p19">
            <a:extLst>
              <a:ext uri="{FF2B5EF4-FFF2-40B4-BE49-F238E27FC236}">
                <a16:creationId xmlns:a16="http://schemas.microsoft.com/office/drawing/2014/main" id="{57715EAA-49E3-2770-94A4-62597ADBE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2400" dirty="0"/>
              <a:t>Understanding, addressing the problem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42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C3C8F18A-440E-2621-2EA6-8E58024C4AD1}"/>
              </a:ext>
            </a:extLst>
          </p:cNvPr>
          <p:cNvSpPr/>
          <p:nvPr/>
        </p:nvSpPr>
        <p:spPr>
          <a:xfrm>
            <a:off x="2095688" y="4173486"/>
            <a:ext cx="437890" cy="392762"/>
          </a:xfrm>
          <a:prstGeom prst="ellipse">
            <a:avLst/>
          </a:prstGeom>
          <a:solidFill>
            <a:schemeClr val="accent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r>
              <a:rPr lang="en-GB" sz="500" dirty="0">
                <a:latin typeface="Roboto" panose="02000000000000000000" pitchFamily="2" charset="0"/>
                <a:ea typeface="Roboto" panose="02000000000000000000" pitchFamily="2" charset="0"/>
              </a:rPr>
              <a:t>ambuA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D7FA211-678F-5025-4CA9-4782262E33DB}"/>
              </a:ext>
            </a:extLst>
          </p:cNvPr>
          <p:cNvSpPr/>
          <p:nvPr/>
        </p:nvSpPr>
        <p:spPr>
          <a:xfrm>
            <a:off x="2076571" y="2793366"/>
            <a:ext cx="437890" cy="392762"/>
          </a:xfrm>
          <a:prstGeom prst="ellipse">
            <a:avLst/>
          </a:prstGeom>
          <a:solidFill>
            <a:schemeClr val="accent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r>
              <a:rPr lang="en-GB" sz="500" dirty="0">
                <a:latin typeface="Roboto" panose="02000000000000000000" pitchFamily="2" charset="0"/>
                <a:ea typeface="Roboto" panose="02000000000000000000" pitchFamily="2" charset="0"/>
              </a:rPr>
              <a:t>ambu2</a:t>
            </a:r>
          </a:p>
        </p:txBody>
      </p:sp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/>
              <a:t>The setting formulated as DES / a queue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CCF2D6-DD7A-E01D-37EE-1CED5ED31B1D}"/>
              </a:ext>
            </a:extLst>
          </p:cNvPr>
          <p:cNvSpPr/>
          <p:nvPr/>
        </p:nvSpPr>
        <p:spPr>
          <a:xfrm>
            <a:off x="467543" y="1159875"/>
            <a:ext cx="1404215" cy="392762"/>
          </a:xfrm>
          <a:prstGeom prst="rect">
            <a:avLst/>
          </a:prstGeom>
          <a:solidFill>
            <a:srgbClr val="008A80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GB" sz="8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t-PT" sz="8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Call connect to resource allocation</a:t>
            </a:r>
            <a:endParaRPr lang="en-GB" sz="800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679C51-9D3F-C9FF-58AD-109C031FBF42}"/>
              </a:ext>
            </a:extLst>
          </p:cNvPr>
          <p:cNvSpPr/>
          <p:nvPr/>
        </p:nvSpPr>
        <p:spPr>
          <a:xfrm>
            <a:off x="2123377" y="1301025"/>
            <a:ext cx="1331710" cy="392762"/>
          </a:xfrm>
          <a:prstGeom prst="rect">
            <a:avLst/>
          </a:prstGeom>
          <a:solidFill>
            <a:schemeClr val="tx2"/>
          </a:solidFill>
          <a:ln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T: Mobilisation and Travel to scene</a:t>
            </a:r>
            <a:endParaRPr lang="en-GB" sz="800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52245D-638A-D170-800C-D70800D49541}"/>
              </a:ext>
            </a:extLst>
          </p:cNvPr>
          <p:cNvSpPr/>
          <p:nvPr/>
        </p:nvSpPr>
        <p:spPr>
          <a:xfrm>
            <a:off x="3455088" y="1301025"/>
            <a:ext cx="1842212" cy="392762"/>
          </a:xfrm>
          <a:prstGeom prst="rect">
            <a:avLst/>
          </a:prstGeom>
          <a:solidFill>
            <a:schemeClr val="tx2"/>
          </a:solidFill>
          <a:ln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T: On scene</a:t>
            </a:r>
            <a:endParaRPr lang="en-GB" sz="800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40CFEC-892C-3C3D-853E-4FEB3FB2C999}"/>
              </a:ext>
            </a:extLst>
          </p:cNvPr>
          <p:cNvSpPr/>
          <p:nvPr/>
        </p:nvSpPr>
        <p:spPr>
          <a:xfrm>
            <a:off x="5297299" y="1294887"/>
            <a:ext cx="1007593" cy="392762"/>
          </a:xfrm>
          <a:prstGeom prst="rect">
            <a:avLst/>
          </a:prstGeom>
          <a:solidFill>
            <a:schemeClr val="tx2"/>
          </a:solidFill>
          <a:ln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T: Travel to hospital site</a:t>
            </a:r>
            <a:endParaRPr lang="en-GB" sz="800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2E59E4-6E55-E9A4-A45E-BFE7886B8189}"/>
              </a:ext>
            </a:extLst>
          </p:cNvPr>
          <p:cNvSpPr/>
          <p:nvPr/>
        </p:nvSpPr>
        <p:spPr>
          <a:xfrm>
            <a:off x="6304892" y="1294887"/>
            <a:ext cx="1007593" cy="392762"/>
          </a:xfrm>
          <a:prstGeom prst="rect">
            <a:avLst/>
          </a:prstGeom>
          <a:solidFill>
            <a:schemeClr val="tx2"/>
          </a:solidFill>
          <a:ln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T: Time at hospital for handover</a:t>
            </a:r>
            <a:endParaRPr lang="en-GB" sz="800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28DF76-024C-FDF8-F18F-08B34CB58E7F}"/>
              </a:ext>
            </a:extLst>
          </p:cNvPr>
          <p:cNvSpPr/>
          <p:nvPr/>
        </p:nvSpPr>
        <p:spPr>
          <a:xfrm>
            <a:off x="7312485" y="1294887"/>
            <a:ext cx="1007593" cy="392762"/>
          </a:xfrm>
          <a:prstGeom prst="rect">
            <a:avLst/>
          </a:prstGeom>
          <a:solidFill>
            <a:schemeClr val="tx2"/>
          </a:solidFill>
          <a:ln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800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T: Time at hospital for clearance</a:t>
            </a:r>
            <a:endParaRPr lang="en-GB" sz="800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DCF71-AEC8-AA1E-6465-E73C9ADFB52D}"/>
              </a:ext>
            </a:extLst>
          </p:cNvPr>
          <p:cNvSpPr txBox="1"/>
          <p:nvPr/>
        </p:nvSpPr>
        <p:spPr>
          <a:xfrm>
            <a:off x="355940" y="1791979"/>
            <a:ext cx="1404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999 Cat2 Response time</a:t>
            </a:r>
          </a:p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Clock start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479E54-CDBF-F0C4-F5BC-BAB65B13ACEC}"/>
              </a:ext>
            </a:extLst>
          </p:cNvPr>
          <p:cNvSpPr txBox="1"/>
          <p:nvPr/>
        </p:nvSpPr>
        <p:spPr>
          <a:xfrm>
            <a:off x="3343767" y="180373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999 Cat2 Response time</a:t>
            </a:r>
          </a:p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Clock stop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20D006-CA0B-342A-5DC7-6973121E0A5B}"/>
              </a:ext>
            </a:extLst>
          </p:cNvPr>
          <p:cNvSpPr/>
          <p:nvPr/>
        </p:nvSpPr>
        <p:spPr>
          <a:xfrm>
            <a:off x="3460650" y="1779705"/>
            <a:ext cx="171833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6B2D1-EECA-EAF0-CB56-E90576E1D2A4}"/>
              </a:ext>
            </a:extLst>
          </p:cNvPr>
          <p:cNvSpPr/>
          <p:nvPr/>
        </p:nvSpPr>
        <p:spPr>
          <a:xfrm>
            <a:off x="467544" y="1763664"/>
            <a:ext cx="171833" cy="4571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ysClr val="windowText" lastClr="000000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8E2929-EFCE-26CA-F784-448082F2FD61}"/>
              </a:ext>
            </a:extLst>
          </p:cNvPr>
          <p:cNvGrpSpPr/>
          <p:nvPr/>
        </p:nvGrpSpPr>
        <p:grpSpPr>
          <a:xfrm>
            <a:off x="1229553" y="2832178"/>
            <a:ext cx="616192" cy="395602"/>
            <a:chOff x="1169650" y="2888436"/>
            <a:chExt cx="616192" cy="39560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6253CF-8D63-D464-309A-7D871912E123}"/>
                </a:ext>
              </a:extLst>
            </p:cNvPr>
            <p:cNvSpPr/>
            <p:nvPr/>
          </p:nvSpPr>
          <p:spPr>
            <a:xfrm>
              <a:off x="1706062" y="2891276"/>
              <a:ext cx="79780" cy="392762"/>
            </a:xfrm>
            <a:prstGeom prst="rect">
              <a:avLst/>
            </a:prstGeom>
            <a:solidFill>
              <a:schemeClr val="accent5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291538-3A74-CDA9-572A-14B3B1151601}"/>
                </a:ext>
              </a:extLst>
            </p:cNvPr>
            <p:cNvSpPr/>
            <p:nvPr/>
          </p:nvSpPr>
          <p:spPr>
            <a:xfrm>
              <a:off x="1625256" y="2890251"/>
              <a:ext cx="79780" cy="392762"/>
            </a:xfrm>
            <a:prstGeom prst="rect">
              <a:avLst/>
            </a:prstGeom>
            <a:solidFill>
              <a:schemeClr val="accent5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2A3983A-BFC7-2BD5-FA0E-893A6FC3E6AE}"/>
                </a:ext>
              </a:extLst>
            </p:cNvPr>
            <p:cNvSpPr/>
            <p:nvPr/>
          </p:nvSpPr>
          <p:spPr>
            <a:xfrm>
              <a:off x="1544450" y="2888436"/>
              <a:ext cx="79780" cy="392762"/>
            </a:xfrm>
            <a:prstGeom prst="rect">
              <a:avLst/>
            </a:prstGeom>
            <a:solidFill>
              <a:schemeClr val="accent5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D8FCE5-40C4-BD7C-FCB6-4A21E42D3237}"/>
                </a:ext>
              </a:extLst>
            </p:cNvPr>
            <p:cNvSpPr/>
            <p:nvPr/>
          </p:nvSpPr>
          <p:spPr>
            <a:xfrm>
              <a:off x="1464157" y="2888436"/>
              <a:ext cx="79780" cy="392762"/>
            </a:xfrm>
            <a:prstGeom prst="rect">
              <a:avLst/>
            </a:prstGeom>
            <a:solidFill>
              <a:schemeClr val="accent5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8741839-692A-F727-2A30-383DABFF53F6}"/>
                </a:ext>
              </a:extLst>
            </p:cNvPr>
            <p:cNvCxnSpPr>
              <a:stCxn id="24" idx="0"/>
            </p:cNvCxnSpPr>
            <p:nvPr/>
          </p:nvCxnSpPr>
          <p:spPr>
            <a:xfrm flipH="1">
              <a:off x="1169650" y="2888436"/>
              <a:ext cx="334397" cy="0"/>
            </a:xfrm>
            <a:prstGeom prst="line">
              <a:avLst/>
            </a:prstGeom>
            <a:ln>
              <a:solidFill>
                <a:srgbClr val="5561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AEF3804-2009-877C-6423-C541D29F5179}"/>
                </a:ext>
              </a:extLst>
            </p:cNvPr>
            <p:cNvCxnSpPr/>
            <p:nvPr/>
          </p:nvCxnSpPr>
          <p:spPr>
            <a:xfrm flipH="1">
              <a:off x="1175786" y="3281198"/>
              <a:ext cx="334397" cy="0"/>
            </a:xfrm>
            <a:prstGeom prst="line">
              <a:avLst/>
            </a:prstGeom>
            <a:ln>
              <a:solidFill>
                <a:srgbClr val="5561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DA4BF8-2988-E0B3-C531-B5017DC9C3C4}"/>
              </a:ext>
            </a:extLst>
          </p:cNvPr>
          <p:cNvCxnSpPr/>
          <p:nvPr/>
        </p:nvCxnSpPr>
        <p:spPr>
          <a:xfrm>
            <a:off x="467543" y="2980489"/>
            <a:ext cx="5266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669857A-9D6E-6CE6-F121-B7081B2E6354}"/>
              </a:ext>
            </a:extLst>
          </p:cNvPr>
          <p:cNvSpPr txBox="1"/>
          <p:nvPr/>
        </p:nvSpPr>
        <p:spPr>
          <a:xfrm>
            <a:off x="311786" y="3106278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Incoming calls</a:t>
            </a:r>
          </a:p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deemed Cat2</a:t>
            </a:r>
          </a:p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(demand)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0319CA-3B21-BE3E-6423-E7739167A1BB}"/>
              </a:ext>
            </a:extLst>
          </p:cNvPr>
          <p:cNvSpPr txBox="1"/>
          <p:nvPr/>
        </p:nvSpPr>
        <p:spPr>
          <a:xfrm>
            <a:off x="1132616" y="335072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‘Call’ queue</a:t>
            </a:r>
          </a:p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for allocation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DA51D0-642B-173C-A3A0-8E674D2C485B}"/>
              </a:ext>
            </a:extLst>
          </p:cNvPr>
          <p:cNvSpPr/>
          <p:nvPr/>
        </p:nvSpPr>
        <p:spPr>
          <a:xfrm>
            <a:off x="2084383" y="2197818"/>
            <a:ext cx="437890" cy="392762"/>
          </a:xfrm>
          <a:prstGeom prst="ellipse">
            <a:avLst/>
          </a:prstGeom>
          <a:solidFill>
            <a:schemeClr val="accent5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r>
              <a:rPr lang="en-GB" sz="500" dirty="0">
                <a:latin typeface="Roboto" panose="02000000000000000000" pitchFamily="2" charset="0"/>
                <a:ea typeface="Roboto" panose="02000000000000000000" pitchFamily="2" charset="0"/>
              </a:rPr>
              <a:t>ambu1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9A2F69-879F-7CA2-6C7A-FE9ABCF7AD04}"/>
              </a:ext>
            </a:extLst>
          </p:cNvPr>
          <p:cNvSpPr txBox="1"/>
          <p:nvPr/>
        </p:nvSpPr>
        <p:spPr>
          <a:xfrm>
            <a:off x="2192114" y="3572085"/>
            <a:ext cx="253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…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F8519B4-BC12-FADE-5722-AD5C72D0F488}"/>
              </a:ext>
            </a:extLst>
          </p:cNvPr>
          <p:cNvSpPr/>
          <p:nvPr/>
        </p:nvSpPr>
        <p:spPr>
          <a:xfrm flipH="1">
            <a:off x="1951371" y="2143835"/>
            <a:ext cx="96024" cy="2413782"/>
          </a:xfrm>
          <a:prstGeom prst="leftBrace">
            <a:avLst>
              <a:gd name="adj1" fmla="val 8333"/>
              <a:gd name="adj2" fmla="val 377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22448C-2C8B-D588-7795-547A4603EE02}"/>
              </a:ext>
            </a:extLst>
          </p:cNvPr>
          <p:cNvSpPr txBox="1"/>
          <p:nvPr/>
        </p:nvSpPr>
        <p:spPr>
          <a:xfrm>
            <a:off x="1976239" y="4624826"/>
            <a:ext cx="938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A on-duty ambulances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2FCCD89-C953-0A23-B473-921E67C4630D}"/>
              </a:ext>
            </a:extLst>
          </p:cNvPr>
          <p:cNvCxnSpPr/>
          <p:nvPr/>
        </p:nvCxnSpPr>
        <p:spPr>
          <a:xfrm>
            <a:off x="2303328" y="2428834"/>
            <a:ext cx="6016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D679A40-28EA-10DA-4B50-9C745B22F355}"/>
              </a:ext>
            </a:extLst>
          </p:cNvPr>
          <p:cNvCxnSpPr/>
          <p:nvPr/>
        </p:nvCxnSpPr>
        <p:spPr>
          <a:xfrm>
            <a:off x="2288924" y="3023447"/>
            <a:ext cx="6016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68C1E49-973A-BD2D-2B0D-E85CEC8545F6}"/>
              </a:ext>
            </a:extLst>
          </p:cNvPr>
          <p:cNvCxnSpPr/>
          <p:nvPr/>
        </p:nvCxnSpPr>
        <p:spPr>
          <a:xfrm>
            <a:off x="2303328" y="4401256"/>
            <a:ext cx="6016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6E3B7AB-19BD-2D05-6ADB-D80FE0249A34}"/>
              </a:ext>
            </a:extLst>
          </p:cNvPr>
          <p:cNvSpPr txBox="1"/>
          <p:nvPr/>
        </p:nvSpPr>
        <p:spPr>
          <a:xfrm>
            <a:off x="4283544" y="2314185"/>
            <a:ext cx="2204450" cy="215444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Ambulance 1 job cycle time (in service time)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EB4EC6-1936-834D-7295-7620BFBE550E}"/>
              </a:ext>
            </a:extLst>
          </p:cNvPr>
          <p:cNvSpPr txBox="1"/>
          <p:nvPr/>
        </p:nvSpPr>
        <p:spPr>
          <a:xfrm>
            <a:off x="4283543" y="2872767"/>
            <a:ext cx="2204450" cy="215444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Ambulance 2 job cycle time (in service time)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DD6AAB-BFB9-BCFF-553C-E6C9DB6F0ABF}"/>
              </a:ext>
            </a:extLst>
          </p:cNvPr>
          <p:cNvSpPr txBox="1"/>
          <p:nvPr/>
        </p:nvSpPr>
        <p:spPr>
          <a:xfrm>
            <a:off x="4289680" y="4279680"/>
            <a:ext cx="2214068" cy="215444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  <a:ea typeface="Roboto" panose="02000000000000000000" pitchFamily="2" charset="0"/>
              </a:rPr>
              <a:t>Ambulance A job cycle time (in service time)</a:t>
            </a:r>
          </a:p>
        </p:txBody>
      </p:sp>
    </p:spTree>
    <p:extLst>
      <p:ext uri="{BB962C8B-B14F-4D97-AF65-F5344CB8AC3E}">
        <p14:creationId xmlns:p14="http://schemas.microsoft.com/office/powerpoint/2010/main" val="16135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892851B2-B7E7-8ACF-4068-D27D1B5F15E4}"/>
              </a:ext>
            </a:extLst>
          </p:cNvPr>
          <p:cNvSpPr txBox="1"/>
          <p:nvPr/>
        </p:nvSpPr>
        <p:spPr>
          <a:xfrm>
            <a:off x="118081" y="953782"/>
            <a:ext cx="7917555" cy="2123658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333333"/>
                </a:solidFill>
                <a:effectLst/>
                <a:latin typeface="Helvetica Neue"/>
              </a:rPr>
              <a:t>In the context of ambulance to emergency department handover delays and elevated ambulance response times, build a prototype proof-of-concept discrete event simulation model (DES) to help understand the potential impacts</a:t>
            </a:r>
          </a:p>
          <a:p>
            <a:endParaRPr lang="en-GB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GB" sz="1200" b="1" i="0" dirty="0">
                <a:solidFill>
                  <a:srgbClr val="333333"/>
                </a:solidFill>
                <a:effectLst/>
                <a:latin typeface="Helvetica Neue"/>
              </a:rPr>
              <a:t>of: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 Neue"/>
              </a:rPr>
              <a:t>interventions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 Neue"/>
              </a:rPr>
              <a:t>factors such as demand, job cycle time components, vehicle capacity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333333"/>
              </a:solidFill>
              <a:latin typeface="Helvetica Neue"/>
            </a:endParaRPr>
          </a:p>
          <a:p>
            <a:r>
              <a:rPr lang="en-GB" sz="1200" b="1" i="0" dirty="0">
                <a:solidFill>
                  <a:srgbClr val="333333"/>
                </a:solidFill>
                <a:effectLst/>
                <a:latin typeface="Helvetica Neue"/>
              </a:rPr>
              <a:t>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 Neue"/>
              </a:rPr>
              <a:t>ambulances queueing at site</a:t>
            </a:r>
            <a:endParaRPr lang="en-GB" sz="1200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 Neue"/>
              </a:rPr>
              <a:t>calls queued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b="0" i="0" dirty="0">
                <a:solidFill>
                  <a:srgbClr val="333333"/>
                </a:solidFill>
                <a:effectLst/>
                <a:latin typeface="Helvetica Neue"/>
              </a:rPr>
              <a:t>call response times.</a:t>
            </a:r>
            <a:endParaRPr lang="en-GB" sz="12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DES and simmer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260E2-7D65-3FC1-708D-10A1DD979147}"/>
              </a:ext>
            </a:extLst>
          </p:cNvPr>
          <p:cNvSpPr txBox="1"/>
          <p:nvPr/>
        </p:nvSpPr>
        <p:spPr>
          <a:xfrm>
            <a:off x="1572175" y="3734608"/>
            <a:ext cx="745374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patient 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&lt;-</a:t>
            </a:r>
            <a:endParaRPr lang="en-GB" sz="700" b="1" dirty="0">
              <a:latin typeface="Courier New" panose="02070309020205020404" pitchFamily="49" charset="0"/>
            </a:endParaRPr>
          </a:p>
          <a:p>
            <a:r>
              <a:rPr lang="en-GB" sz="7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trajectory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"Cat2 patient path"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%&gt;%</a:t>
            </a:r>
            <a:endParaRPr lang="en-GB" sz="700" dirty="0">
              <a:latin typeface="Courier New" panose="020703090202050204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set_attribute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7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t_Rclockstart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7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(){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now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CAD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)})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%&gt;%</a:t>
            </a:r>
          </a:p>
          <a:p>
            <a:r>
              <a:rPr lang="en-GB" sz="700" dirty="0">
                <a:solidFill>
                  <a:srgbClr val="804000"/>
                </a:solidFill>
                <a:latin typeface="Courier New" panose="02070309020205020404" pitchFamily="49" charset="0"/>
              </a:rPr>
              <a:t>	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seize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"ambulance"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7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%&gt;%</a:t>
            </a:r>
            <a:endParaRPr lang="en-GB" sz="700" dirty="0">
              <a:latin typeface="Courier New" panose="020703090202050204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timeout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g.T_allocatetomobilise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g.T_traveltoscene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%&gt;%</a:t>
            </a:r>
            <a:endParaRPr lang="en-GB" sz="700" dirty="0">
              <a:latin typeface="Courier New" panose="020703090202050204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set_attribute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7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t_Rclockstop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7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(){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now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CAD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)})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%&gt;%</a:t>
            </a:r>
            <a:endParaRPr lang="en-GB" sz="700" dirty="0">
              <a:latin typeface="Courier New" panose="020703090202050204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timeout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{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g.T_atscene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+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g.T_traveltohospital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})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%&gt;%</a:t>
            </a:r>
            <a:endParaRPr lang="en-GB" sz="700" dirty="0">
              <a:latin typeface="Courier New" panose="020703090202050204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set_attribute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7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T_prehandover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7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GB" sz="700" dirty="0" err="1">
                <a:solidFill>
                  <a:srgbClr val="8000FF"/>
                </a:solidFill>
                <a:effectLst/>
                <a:latin typeface="Courier New" panose="02070309020205020404" pitchFamily="49" charset="0"/>
              </a:rPr>
              <a:t>rlnorm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,g.T_prehandover_LN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7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g.T_prehandover_LN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7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]))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%&gt;%</a:t>
            </a:r>
            <a:endParaRPr lang="en-GB" sz="700" dirty="0">
              <a:latin typeface="Courier New" panose="020703090202050204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timeout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get_attribute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CAD,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700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T_prehandover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%&gt;%</a:t>
            </a:r>
            <a:endParaRPr lang="en-GB" sz="700" dirty="0">
              <a:latin typeface="Courier New" panose="020703090202050204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timeout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function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g.T_clear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700" dirty="0">
                <a:solidFill>
                  <a:srgbClr val="804000"/>
                </a:solidFill>
                <a:effectLst/>
                <a:latin typeface="Courier New" panose="02070309020205020404" pitchFamily="49" charset="0"/>
              </a:rPr>
              <a:t>%&gt;%</a:t>
            </a:r>
            <a:endParaRPr lang="en-GB" sz="700" dirty="0">
              <a:latin typeface="Courier New" panose="02070309020205020404" pitchFamily="49" charset="0"/>
            </a:endParaRPr>
          </a:p>
          <a:p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release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7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"ambulance"</a:t>
            </a:r>
            <a:r>
              <a:rPr lang="en-GB" sz="7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7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7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sz="700" dirty="0">
              <a:effectLst/>
            </a:endParaRP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0DA0194E-B2AB-00FD-529C-0025AFD64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955" y="1198418"/>
            <a:ext cx="859964" cy="375804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58049BB-86A0-25DF-205C-2932B3110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03"/>
          <a:stretch/>
        </p:blipFill>
        <p:spPr>
          <a:xfrm>
            <a:off x="217235" y="3548833"/>
            <a:ext cx="1177213" cy="12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57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85;p19">
            <a:extLst>
              <a:ext uri="{FF2B5EF4-FFF2-40B4-BE49-F238E27FC236}">
                <a16:creationId xmlns:a16="http://schemas.microsoft.com/office/drawing/2014/main" id="{6C7D8815-4B6D-D885-A2A1-DDC27E834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800" dirty="0"/>
              <a:t>The setting formulated as DES / a queue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55FE14A-D5AA-F3FB-31A3-1DDAF271F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4" r="2848" b="10222"/>
          <a:stretch/>
        </p:blipFill>
        <p:spPr>
          <a:xfrm>
            <a:off x="1269253" y="1314690"/>
            <a:ext cx="6830291" cy="356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Example scenarios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D7E6E-19E2-A05E-DD32-B76E09FEB829}"/>
              </a:ext>
            </a:extLst>
          </p:cNvPr>
          <p:cNvSpPr txBox="1"/>
          <p:nvPr/>
        </p:nvSpPr>
        <p:spPr>
          <a:xfrm>
            <a:off x="256309" y="1029441"/>
            <a:ext cx="882534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Helvetica Neue"/>
              </a:rPr>
              <a:t>In the next slides we show example outputs from a stylistic scenario modelling:</a:t>
            </a:r>
          </a:p>
          <a:p>
            <a:endParaRPr lang="en-GB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333333"/>
                </a:solidFill>
                <a:latin typeface="Helvetica Neue"/>
              </a:rPr>
              <a:t>Baseline: stylistic trust</a:t>
            </a:r>
          </a:p>
          <a:p>
            <a:pPr lvl="3"/>
            <a:r>
              <a:rPr lang="en-GB" dirty="0">
                <a:solidFill>
                  <a:srgbClr val="333333"/>
                </a:solidFill>
                <a:latin typeface="Helvetica Neue"/>
              </a:rPr>
              <a:t>180 calls per day</a:t>
            </a:r>
          </a:p>
          <a:p>
            <a:pPr lvl="3"/>
            <a:r>
              <a:rPr lang="en-GB" dirty="0">
                <a:solidFill>
                  <a:srgbClr val="333333"/>
                </a:solidFill>
                <a:latin typeface="Helvetica Neue"/>
              </a:rPr>
              <a:t>Realistic job cycle time component times (mostly constant; lognormal for handover time)</a:t>
            </a:r>
          </a:p>
          <a:p>
            <a:pPr lvl="3"/>
            <a:r>
              <a:rPr lang="en-GB" dirty="0">
                <a:solidFill>
                  <a:srgbClr val="333333"/>
                </a:solidFill>
                <a:latin typeface="Helvetica Neue"/>
              </a:rPr>
              <a:t>23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333333"/>
                </a:solidFill>
                <a:latin typeface="Helvetica Neue"/>
              </a:rPr>
              <a:t>Hypothetical intervention: Resource redeployment to hospital site, based on triggers</a:t>
            </a:r>
            <a:endParaRPr lang="en-GB" dirty="0">
              <a:solidFill>
                <a:srgbClr val="333333"/>
              </a:solidFill>
              <a:latin typeface="Helvetica Neue"/>
            </a:endParaRPr>
          </a:p>
          <a:p>
            <a:r>
              <a:rPr lang="en-GB" dirty="0">
                <a:solidFill>
                  <a:srgbClr val="333333"/>
                </a:solidFill>
                <a:latin typeface="Helvetica Neue"/>
              </a:rPr>
              <a:t>Assume an intervention where staff of an ambulance (x2) could be reassigned to the hospital site to support with handover bays (3 bays per staff), on a shift by shift basis </a:t>
            </a:r>
            <a:r>
              <a:rPr lang="en-GB" dirty="0">
                <a:solidFill>
                  <a:srgbClr val="333333"/>
                </a:solidFill>
                <a:highlight>
                  <a:srgbClr val="D9EAD3"/>
                </a:highlight>
                <a:latin typeface="Helvetica Neue"/>
              </a:rPr>
              <a:t>(1 ambulance : 6 site bays)</a:t>
            </a:r>
          </a:p>
          <a:p>
            <a:endParaRPr lang="en-GB" dirty="0">
              <a:solidFill>
                <a:srgbClr val="333333"/>
              </a:solidFill>
              <a:latin typeface="Helvetica Neue"/>
            </a:endParaRPr>
          </a:p>
          <a:p>
            <a:endParaRPr lang="en-GB" dirty="0">
              <a:solidFill>
                <a:srgbClr val="333333"/>
              </a:solidFill>
              <a:latin typeface="Helvetica Neue"/>
            </a:endParaRPr>
          </a:p>
          <a:p>
            <a:endParaRPr lang="en-GB" dirty="0">
              <a:solidFill>
                <a:srgbClr val="333333"/>
              </a:solidFill>
              <a:latin typeface="Helvetica Neue"/>
            </a:endParaRPr>
          </a:p>
          <a:p>
            <a:endParaRPr lang="en-GB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4597864-9738-128C-0464-B99A86677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72397"/>
              </p:ext>
            </p:extLst>
          </p:nvPr>
        </p:nvGraphicFramePr>
        <p:xfrm>
          <a:off x="328998" y="3827191"/>
          <a:ext cx="3605693" cy="782320"/>
        </p:xfrm>
        <a:graphic>
          <a:graphicData uri="http://schemas.openxmlformats.org/drawingml/2006/table">
            <a:tbl>
              <a:tblPr firstRow="1" bandRow="1">
                <a:tableStyleId>{4DD97DB3-3AA2-41F8-A363-063542FCEA4E}</a:tableStyleId>
              </a:tblPr>
              <a:tblGrid>
                <a:gridCol w="3605693">
                  <a:extLst>
                    <a:ext uri="{9D8B030D-6E8A-4147-A177-3AD203B41FA5}">
                      <a16:colId xmlns:a16="http://schemas.microsoft.com/office/drawing/2014/main" val="131263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Redeployment from ambulance to site</a:t>
                      </a:r>
                    </a:p>
                  </a:txBody>
                  <a:tcP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18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50" dirty="0"/>
                        <a:t>Ambulance site queues exceed threshold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01581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683E4F-56F8-05C5-D293-38D3FEE37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717591"/>
              </p:ext>
            </p:extLst>
          </p:nvPr>
        </p:nvGraphicFramePr>
        <p:xfrm>
          <a:off x="4804016" y="3827191"/>
          <a:ext cx="4010986" cy="1102360"/>
        </p:xfrm>
        <a:graphic>
          <a:graphicData uri="http://schemas.openxmlformats.org/drawingml/2006/table">
            <a:tbl>
              <a:tblPr firstRow="1" bandRow="1">
                <a:tableStyleId>{4DD97DB3-3AA2-41F8-A363-063542FCEA4E}</a:tableStyleId>
              </a:tblPr>
              <a:tblGrid>
                <a:gridCol w="4010986">
                  <a:extLst>
                    <a:ext uri="{9D8B030D-6E8A-4147-A177-3AD203B41FA5}">
                      <a16:colId xmlns:a16="http://schemas.microsoft.com/office/drawing/2014/main" val="13126341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50" dirty="0"/>
                        <a:t>Redeployment from site to ambulance</a:t>
                      </a:r>
                    </a:p>
                  </a:txBody>
                  <a:tcPr>
                    <a:solidFill>
                      <a:srgbClr val="FAE3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18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050" dirty="0"/>
                        <a:t>Ambulance site queues not exceeding threshold 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50" dirty="0"/>
                        <a:t>Staff (bay) underutilisation at site AND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050" dirty="0"/>
                        <a:t>999 call queues exceed threshold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01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57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632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dirty="0"/>
              <a:t>Results – resource usage</a:t>
            </a:r>
            <a:endParaRPr lang="en-US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65815D88-A419-6BC4-5451-7CA652810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4" y="1188168"/>
            <a:ext cx="3960000" cy="396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66DB1-1300-4557-EBCC-2F75E6F2130C}"/>
              </a:ext>
            </a:extLst>
          </p:cNvPr>
          <p:cNvSpPr txBox="1"/>
          <p:nvPr/>
        </p:nvSpPr>
        <p:spPr>
          <a:xfrm>
            <a:off x="1601735" y="849611"/>
            <a:ext cx="9941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Helvetica Neue"/>
              </a:rPr>
              <a:t>Baseline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43699"/>
      </p:ext>
    </p:extLst>
  </p:cSld>
  <p:clrMapOvr>
    <a:masterClrMapping/>
  </p:clrMapOvr>
</p:sld>
</file>

<file path=ppt/theme/theme1.xml><?xml version="1.0" encoding="utf-8"?>
<a:theme xmlns:a="http://schemas.openxmlformats.org/drawingml/2006/main" name="02_NHSDigital_template_Plain_Blue_v1">
  <a:themeElements>
    <a:clrScheme name="Custom 1">
      <a:dk1>
        <a:srgbClr val="000000"/>
      </a:dk1>
      <a:lt1>
        <a:srgbClr val="003087"/>
      </a:lt1>
      <a:dk2>
        <a:srgbClr val="3E5264"/>
      </a:dk2>
      <a:lt2>
        <a:srgbClr val="00A499"/>
      </a:lt2>
      <a:accent1>
        <a:srgbClr val="768692"/>
      </a:accent1>
      <a:accent2>
        <a:srgbClr val="003087"/>
      </a:accent2>
      <a:accent3>
        <a:srgbClr val="3E5264"/>
      </a:accent3>
      <a:accent4>
        <a:srgbClr val="00A499"/>
      </a:accent4>
      <a:accent5>
        <a:srgbClr val="FFFFFF"/>
      </a:accent5>
      <a:accent6>
        <a:srgbClr val="424D58"/>
      </a:accent6>
      <a:hlink>
        <a:srgbClr val="003087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C4289294104D4490ADCBAAC977698D" ma:contentTypeVersion="17" ma:contentTypeDescription="Create a new document." ma:contentTypeScope="" ma:versionID="e0674870891fec195978f3ed19440cdd">
  <xsd:schema xmlns:xsd="http://www.w3.org/2001/XMLSchema" xmlns:xs="http://www.w3.org/2001/XMLSchema" xmlns:p="http://schemas.microsoft.com/office/2006/metadata/properties" xmlns:ns1="http://schemas.microsoft.com/sharepoint/v3" xmlns:ns2="42f5b677-35f6-4617-8fed-9a19dc90052f" xmlns:ns3="f6aa80e5-d56c-4d46-9fae-88e3027e07ae" targetNamespace="http://schemas.microsoft.com/office/2006/metadata/properties" ma:root="true" ma:fieldsID="b5ae3e1e5de2085b431287b990530f1f" ns1:_="" ns2:_="" ns3:_="">
    <xsd:import namespace="http://schemas.microsoft.com/sharepoint/v3"/>
    <xsd:import namespace="42f5b677-35f6-4617-8fed-9a19dc90052f"/>
    <xsd:import namespace="f6aa80e5-d56c-4d46-9fae-88e3027e07ae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Vers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5b677-35f6-4617-8fed-9a19dc90052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Version" ma:index="10" nillable="true" ma:displayName="MigrationWizIdVersion" ma:internalName="MigrationWizIdVersion">
      <xsd:simpleType>
        <xsd:restriction base="dms:Text"/>
      </xsd:simple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43b0bdb-28a8-4814-9fb9-624c17c095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aa80e5-d56c-4d46-9fae-88e3027e07a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4d7e4d0f-3bf3-4359-a3cf-a4facd2e0734}" ma:internalName="TaxCatchAll" ma:showField="CatchAllData" ma:web="f6aa80e5-d56c-4d46-9fae-88e3027e07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igrationWizId xmlns="42f5b677-35f6-4617-8fed-9a19dc90052f" xsi:nil="true"/>
    <MigrationWizIdPermissions xmlns="42f5b677-35f6-4617-8fed-9a19dc90052f" xsi:nil="true"/>
    <MigrationWizIdVersion xmlns="42f5b677-35f6-4617-8fed-9a19dc90052f" xsi:nil="true"/>
    <_ip_UnifiedCompliancePolicyProperties xmlns="http://schemas.microsoft.com/sharepoint/v3" xsi:nil="true"/>
    <lcf76f155ced4ddcb4097134ff3c332f xmlns="42f5b677-35f6-4617-8fed-9a19dc90052f">
      <Terms xmlns="http://schemas.microsoft.com/office/infopath/2007/PartnerControls"/>
    </lcf76f155ced4ddcb4097134ff3c332f>
    <TaxCatchAll xmlns="f6aa80e5-d56c-4d46-9fae-88e3027e07a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3A3D3C-CD4F-4657-B0BD-B7F3BF5C3CB4}">
  <ds:schemaRefs>
    <ds:schemaRef ds:uri="42f5b677-35f6-4617-8fed-9a19dc90052f"/>
    <ds:schemaRef ds:uri="f6aa80e5-d56c-4d46-9fae-88e3027e07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B6C5FD6-085E-4F81-AD0B-3E6B54B0ED4D}">
  <ds:schemaRefs>
    <ds:schemaRef ds:uri="f6aa80e5-d56c-4d46-9fae-88e3027e07ae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sharepoint/v3"/>
    <ds:schemaRef ds:uri="http://schemas.openxmlformats.org/package/2006/metadata/core-properties"/>
    <ds:schemaRef ds:uri="42f5b677-35f6-4617-8fed-9a19dc90052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8B2C477-E897-465F-873A-A16D49E7BB9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7872</TotalTime>
  <Words>712</Words>
  <Application>Microsoft Office PowerPoint</Application>
  <PresentationFormat>On-screen Show (16:9)</PresentationFormat>
  <Paragraphs>128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Courier New</vt:lpstr>
      <vt:lpstr>Roboto</vt:lpstr>
      <vt:lpstr>Helvetica Neue</vt:lpstr>
      <vt:lpstr>02_NHSDigital_template_Plain_Blue_v1</vt:lpstr>
      <vt:lpstr>PowerPoint Presentation</vt:lpstr>
      <vt:lpstr>PowerPoint Presentation</vt:lpstr>
      <vt:lpstr>Ambulance performance has deteriorated considerably</vt:lpstr>
      <vt:lpstr>Understanding, addressing the problem</vt:lpstr>
      <vt:lpstr>The setting formulated as DES / a queue</vt:lpstr>
      <vt:lpstr>DES and simmer</vt:lpstr>
      <vt:lpstr>The setting formulated as DES / a queue</vt:lpstr>
      <vt:lpstr>Example scenarios</vt:lpstr>
      <vt:lpstr>Results – resource usage</vt:lpstr>
      <vt:lpstr>Results – resource usage</vt:lpstr>
      <vt:lpstr>Results – ambulances queuing</vt:lpstr>
      <vt:lpstr>Opportunities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Martina Fonseca</dc:creator>
  <cp:lastModifiedBy>Martina Fonseca</cp:lastModifiedBy>
  <cp:revision>56</cp:revision>
  <dcterms:modified xsi:type="dcterms:W3CDTF">2022-11-10T17:37:22Z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0x010100F0C4289294104D4490ADCBAAC977698D</vt:lpwstr>
  </property>
  <property fmtid="{D5CDD505-2E9C-101B-9397-08002B2CF9AE}" pid="3" name="MediaServiceImageTags">
    <vt:lpwstr/>
  </property>
</Properties>
</file>